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7" r:id="rId4"/>
  </p:sldMasterIdLst>
  <p:notesMasterIdLst>
    <p:notesMasterId r:id="rId20"/>
  </p:notesMasterIdLst>
  <p:sldIdLst>
    <p:sldId id="286" r:id="rId5"/>
    <p:sldId id="263" r:id="rId6"/>
    <p:sldId id="271" r:id="rId7"/>
    <p:sldId id="281" r:id="rId8"/>
    <p:sldId id="270" r:id="rId9"/>
    <p:sldId id="282" r:id="rId10"/>
    <p:sldId id="283" r:id="rId11"/>
    <p:sldId id="284" r:id="rId12"/>
    <p:sldId id="287" r:id="rId13"/>
    <p:sldId id="288" r:id="rId14"/>
    <p:sldId id="289" r:id="rId15"/>
    <p:sldId id="290" r:id="rId16"/>
    <p:sldId id="291" r:id="rId17"/>
    <p:sldId id="272" r:id="rId18"/>
    <p:sldId id="28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19" autoAdjust="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3.31707" units="1/cm"/>
          <inkml:channelProperty channel="Y" name="resolution" value="33.3913" units="1/cm"/>
          <inkml:channelProperty channel="T" name="resolution" value="1" units="1/dev"/>
        </inkml:channelProperties>
      </inkml:inkSource>
      <inkml:timestamp xml:id="ts0" timeString="2020-09-22T10:03:56.79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14263 17338 0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9E504-3B7E-4207-BD81-58F3154F05D6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D8EE0-2AEE-4F8C-8DD4-AB5EAAF5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4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FBF6-DA55-471F-A5D9-344FFA497B3A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16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2801-C6D6-4AC0-BEC1-47EAD8AF4977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82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28C7-8180-4E83-86DC-0B6B39C8C01B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18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DDD3E-B29C-4379-8264-D6E89A4C6F44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0057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E7A7E-CAFB-4EB0-AB87-0C57F822BD04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6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D5E8-781E-4789-98FE-871568CA4145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3B57-7533-4D0C-A492-6531231ADEBE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40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6C81-05B5-4F46-B8D4-4713B7DACAAC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232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AD03-4039-4C2F-8CAC-3A6E2B2007D3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854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357873" y="6448069"/>
            <a:ext cx="990599" cy="304799"/>
          </a:xfrm>
        </p:spPr>
        <p:txBody>
          <a:bodyPr/>
          <a:lstStyle/>
          <a:p>
            <a:fld id="{9AF921DE-2C2E-406E-A2BC-946757417B35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6395" y="6448069"/>
            <a:ext cx="3859795" cy="304801"/>
          </a:xfrm>
        </p:spPr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9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965A-1CE8-4C3D-A027-DA3B05AC02E2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76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8549A-B31B-42D1-8515-A5154C328F18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9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6323-3DE3-4400-B919-45D2A892FA97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0780-69D7-4323-AD2D-DEB294DB2617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5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F1F5-8740-4A39-998E-0C847A603D86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21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5F4A-FEC9-4387-AC72-2937936FC8DD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3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C1C68-F38D-4F0F-9F0B-2E23273821E3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2459DAF-4109-493E-B4DB-8ABBBF9DBF64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12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hyperlink" Target="mailto:sajidiqbal.pk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1.png"/><Relationship Id="rId2" Type="http://schemas.openxmlformats.org/officeDocument/2006/relationships/hyperlink" Target="https://www.youtube.com/watch?v=UvcQlPZ8ec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YxHplztMQM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CB8383A-8E15-480A-A2CC-C978DDC47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5399" y="5922936"/>
            <a:ext cx="3507366" cy="365125"/>
          </a:xfrm>
        </p:spPr>
        <p:txBody>
          <a:bodyPr/>
          <a:lstStyle/>
          <a:p>
            <a:r>
              <a:rPr lang="en-US" dirty="0"/>
              <a:t>COMEDXD - </a:t>
            </a:r>
            <a:r>
              <a:rPr lang="en-US" dirty="0" err="1"/>
              <a:t>COMputer</a:t>
            </a:r>
            <a:r>
              <a:rPr lang="en-US" dirty="0"/>
              <a:t> </a:t>
            </a:r>
            <a:r>
              <a:rPr lang="en-US" err="1"/>
              <a:t>EDucation</a:t>
            </a:r>
            <a:r>
              <a:rPr lang="en-US"/>
              <a:t> EXplaineD</a:t>
            </a:r>
            <a:endParaRPr lang="tr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7D40A-90F1-4373-B4C2-8C77B30A4A97}"/>
              </a:ext>
            </a:extLst>
          </p:cNvPr>
          <p:cNvSpPr txBox="1"/>
          <p:nvPr/>
        </p:nvSpPr>
        <p:spPr>
          <a:xfrm>
            <a:off x="2488473" y="3789040"/>
            <a:ext cx="7215052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92D050"/>
                </a:solidFill>
                <a:latin typeface="Bahnschrift Condensed" panose="020B0502040204020203" pitchFamily="34" charset="0"/>
              </a:rPr>
              <a:t>Dr. </a:t>
            </a:r>
            <a:r>
              <a:rPr lang="en-US" sz="4000" b="1">
                <a:solidFill>
                  <a:srgbClr val="92D050"/>
                </a:solidFill>
                <a:latin typeface="Bahnschrift Condensed" panose="020B0502040204020203" pitchFamily="34" charset="0"/>
              </a:rPr>
              <a:t>Sajid Iqbal</a:t>
            </a:r>
            <a:endParaRPr lang="en-US" sz="4000" b="1" dirty="0">
              <a:solidFill>
                <a:srgbClr val="92D050"/>
              </a:solidFill>
              <a:latin typeface="Bahnschrift Condensed" panose="020B0502040204020203" pitchFamily="34" charset="0"/>
            </a:endParaRPr>
          </a:p>
          <a:p>
            <a:pPr algn="ctr"/>
            <a:endParaRPr lang="en-US" dirty="0"/>
          </a:p>
          <a:p>
            <a:pPr algn="ctr"/>
            <a:r>
              <a:rPr lang="en-US" sz="3200" dirty="0"/>
              <a:t>Department of Computer Science</a:t>
            </a:r>
          </a:p>
          <a:p>
            <a:pPr algn="ctr"/>
            <a:r>
              <a:rPr lang="en-US" sz="3200" dirty="0"/>
              <a:t>Bahauddin Zakariya University</a:t>
            </a:r>
            <a:r>
              <a:rPr lang="en-US" sz="3200"/>
              <a:t>, Multan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D26C2-FB24-44C0-B855-BFB901ACB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12" t="50001" r="46103" b="24204"/>
          <a:stretch/>
        </p:blipFill>
        <p:spPr>
          <a:xfrm rot="10800000">
            <a:off x="4923688" y="554174"/>
            <a:ext cx="2349308" cy="339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5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8AE9-8301-49C5-8F51-7190184C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CADE9-6E2F-47F8-9D07-279E6CFB6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38" y="1668936"/>
            <a:ext cx="3727106" cy="4195481"/>
          </a:xfrm>
        </p:spPr>
        <p:txBody>
          <a:bodyPr/>
          <a:lstStyle/>
          <a:p>
            <a:r>
              <a:rPr lang="en-US" dirty="0"/>
              <a:t>The combination of numbers and variables in a valid way using operations like +, -</a:t>
            </a:r>
          </a:p>
          <a:p>
            <a:pPr lvl="1"/>
            <a:r>
              <a:rPr lang="en-US" dirty="0"/>
              <a:t>2+3</a:t>
            </a:r>
          </a:p>
          <a:p>
            <a:pPr lvl="1"/>
            <a:r>
              <a:rPr lang="en-US" dirty="0"/>
              <a:t>3*5</a:t>
            </a:r>
          </a:p>
          <a:p>
            <a:pPr lvl="1"/>
            <a:r>
              <a:rPr lang="en-US" dirty="0"/>
              <a:t>5*x</a:t>
            </a:r>
          </a:p>
          <a:p>
            <a:pPr lvl="1"/>
            <a:r>
              <a:rPr lang="en-US" dirty="0" err="1"/>
              <a:t>X+y</a:t>
            </a:r>
            <a:endParaRPr lang="en-US" dirty="0"/>
          </a:p>
          <a:p>
            <a:pPr lvl="1"/>
            <a:r>
              <a:rPr lang="en-US" dirty="0"/>
              <a:t>Y=3x+4y-6</a:t>
            </a:r>
          </a:p>
          <a:p>
            <a:pPr lvl="1"/>
            <a:r>
              <a:rPr lang="en-US" dirty="0"/>
              <a:t>….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7A7C7-8AB3-474B-80B4-493AAFAEF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F7D69-5CE3-4C6B-BD41-79ED5A19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D95D2C71-7CEA-4727-94E7-D2A7F8DA34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9542052"/>
              </p:ext>
            </p:extLst>
          </p:nvPr>
        </p:nvGraphicFramePr>
        <p:xfrm>
          <a:off x="4200939" y="1727057"/>
          <a:ext cx="7871792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574">
                  <a:extLst>
                    <a:ext uri="{9D8B030D-6E8A-4147-A177-3AD203B41FA5}">
                      <a16:colId xmlns:a16="http://schemas.microsoft.com/office/drawing/2014/main" val="2629983073"/>
                    </a:ext>
                  </a:extLst>
                </a:gridCol>
                <a:gridCol w="1934818">
                  <a:extLst>
                    <a:ext uri="{9D8B030D-6E8A-4147-A177-3AD203B41FA5}">
                      <a16:colId xmlns:a16="http://schemas.microsoft.com/office/drawing/2014/main" val="3168273074"/>
                    </a:ext>
                  </a:extLst>
                </a:gridCol>
                <a:gridCol w="4200939">
                  <a:extLst>
                    <a:ext uri="{9D8B030D-6E8A-4147-A177-3AD203B41FA5}">
                      <a16:colId xmlns:a16="http://schemas.microsoft.com/office/drawing/2014/main" val="4105662340"/>
                    </a:ext>
                  </a:extLst>
                </a:gridCol>
                <a:gridCol w="1285461">
                  <a:extLst>
                    <a:ext uri="{9D8B030D-6E8A-4147-A177-3AD203B41FA5}">
                      <a16:colId xmlns:a16="http://schemas.microsoft.com/office/drawing/2014/main" val="2455371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743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x=</a:t>
                      </a:r>
                      <a:r>
                        <a:rPr lang="en-US" sz="1200" dirty="0">
                          <a:solidFill>
                            <a:srgbClr val="1750EB"/>
                          </a:solidFill>
                          <a:effectLst/>
                        </a:rPr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Assign value of 5 to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147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y=</a:t>
                      </a:r>
                      <a:r>
                        <a:rPr lang="en-US" sz="1200" dirty="0">
                          <a:solidFill>
                            <a:srgbClr val="1750EB"/>
                          </a:solidFill>
                          <a:effectLst/>
                        </a:rPr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Assign value of 10 to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158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80"/>
                          </a:solidFill>
                          <a:effectLst/>
                        </a:rPr>
                        <a:t>print</a:t>
                      </a:r>
                      <a:r>
                        <a:rPr lang="en-US" sz="1200" dirty="0"/>
                        <a:t>(</a:t>
                      </a:r>
                      <a:r>
                        <a:rPr lang="en-US" sz="1200" b="1" dirty="0">
                          <a:solidFill>
                            <a:srgbClr val="008080"/>
                          </a:solidFill>
                          <a:effectLst/>
                        </a:rPr>
                        <a:t>"The results are::"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Print the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results 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71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80"/>
                          </a:solidFill>
                          <a:effectLst/>
                        </a:rPr>
                        <a:t>print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>
                          <a:solidFill>
                            <a:srgbClr val="1750EB"/>
                          </a:solidFill>
                          <a:effectLst/>
                        </a:rPr>
                        <a:t>2</a:t>
                      </a:r>
                      <a:r>
                        <a:rPr lang="en-US" sz="1200" dirty="0"/>
                        <a:t>+</a:t>
                      </a:r>
                      <a:r>
                        <a:rPr lang="en-US" sz="1200" dirty="0">
                          <a:solidFill>
                            <a:srgbClr val="1750EB"/>
                          </a:solidFill>
                          <a:effectLst/>
                        </a:rPr>
                        <a:t>3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Print the result of addition expression of constants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95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80"/>
                          </a:solidFill>
                          <a:effectLst/>
                        </a:rPr>
                        <a:t>print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>
                          <a:solidFill>
                            <a:srgbClr val="1750EB"/>
                          </a:solidFill>
                          <a:effectLst/>
                        </a:rPr>
                        <a:t>5</a:t>
                      </a:r>
                      <a:r>
                        <a:rPr lang="en-US" sz="1200" dirty="0"/>
                        <a:t>*</a:t>
                      </a:r>
                      <a:r>
                        <a:rPr lang="en-US" sz="1200" dirty="0">
                          <a:solidFill>
                            <a:srgbClr val="1750EB"/>
                          </a:solidFill>
                          <a:effectLst/>
                        </a:rPr>
                        <a:t>4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Print the result of multiplication expression of constants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32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80"/>
                          </a:solidFill>
                          <a:effectLst/>
                        </a:rPr>
                        <a:t>print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>
                          <a:solidFill>
                            <a:srgbClr val="1750EB"/>
                          </a:solidFill>
                          <a:effectLst/>
                        </a:rPr>
                        <a:t>2</a:t>
                      </a:r>
                      <a:r>
                        <a:rPr lang="en-US" sz="1200" dirty="0"/>
                        <a:t>+</a:t>
                      </a:r>
                      <a:r>
                        <a:rPr lang="en-US" sz="1200" dirty="0">
                          <a:solidFill>
                            <a:srgbClr val="1750EB"/>
                          </a:solidFill>
                          <a:effectLst/>
                        </a:rPr>
                        <a:t>3</a:t>
                      </a:r>
                      <a:r>
                        <a:rPr lang="en-US" sz="1200" dirty="0"/>
                        <a:t>,</a:t>
                      </a:r>
                      <a:r>
                        <a:rPr lang="en-US" sz="1200" dirty="0">
                          <a:solidFill>
                            <a:srgbClr val="1750EB"/>
                          </a:solidFill>
                          <a:effectLst/>
                        </a:rPr>
                        <a:t>5</a:t>
                      </a:r>
                      <a:r>
                        <a:rPr lang="en-US" sz="1200" dirty="0"/>
                        <a:t>*</a:t>
                      </a:r>
                      <a:r>
                        <a:rPr lang="en-US" sz="1200" dirty="0">
                          <a:solidFill>
                            <a:srgbClr val="1750EB"/>
                          </a:solidFill>
                          <a:effectLst/>
                        </a:rPr>
                        <a:t>4</a:t>
                      </a:r>
                      <a:r>
                        <a:rPr lang="en-US" sz="1200" dirty="0"/>
                        <a:t>,</a:t>
                      </a:r>
                      <a:r>
                        <a:rPr lang="en-US" sz="1200" dirty="0">
                          <a:solidFill>
                            <a:srgbClr val="1750EB"/>
                          </a:solidFill>
                          <a:effectLst/>
                        </a:rPr>
                        <a:t>4</a:t>
                      </a:r>
                      <a:r>
                        <a:rPr lang="en-US" sz="1200" dirty="0"/>
                        <a:t>-</a:t>
                      </a:r>
                      <a:r>
                        <a:rPr lang="en-US" sz="1200" dirty="0">
                          <a:solidFill>
                            <a:srgbClr val="1750EB"/>
                          </a:solidFill>
                          <a:effectLst/>
                        </a:rPr>
                        <a:t>3</a:t>
                      </a:r>
                      <a:r>
                        <a:rPr lang="en-US" sz="1200" dirty="0"/>
                        <a:t>,</a:t>
                      </a:r>
                      <a:r>
                        <a:rPr lang="en-US" sz="1200" dirty="0">
                          <a:solidFill>
                            <a:srgbClr val="1750EB"/>
                          </a:solidFill>
                          <a:effectLst/>
                        </a:rPr>
                        <a:t>6</a:t>
                      </a:r>
                      <a:r>
                        <a:rPr lang="en-US" sz="1200" dirty="0"/>
                        <a:t>/</a:t>
                      </a:r>
                      <a:r>
                        <a:rPr lang="en-US" sz="1200" dirty="0">
                          <a:solidFill>
                            <a:srgbClr val="1750EB"/>
                          </a:solidFill>
                          <a:effectLst/>
                        </a:rPr>
                        <a:t>3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Print results of multiple expressions of constants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5 20 1 2.0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212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80"/>
                          </a:solidFill>
                          <a:effectLst/>
                        </a:rPr>
                        <a:t>print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>
                          <a:solidFill>
                            <a:srgbClr val="1750EB"/>
                          </a:solidFill>
                          <a:effectLst/>
                        </a:rPr>
                        <a:t>2</a:t>
                      </a:r>
                      <a:r>
                        <a:rPr lang="en-US" sz="1200" dirty="0"/>
                        <a:t>+x)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Print result of mixed 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624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80"/>
                          </a:solidFill>
                          <a:effectLst/>
                        </a:rPr>
                        <a:t>print</a:t>
                      </a:r>
                      <a:r>
                        <a:rPr lang="en-US" sz="1200" dirty="0"/>
                        <a:t>(y-</a:t>
                      </a:r>
                      <a:r>
                        <a:rPr lang="en-US" sz="1200" dirty="0">
                          <a:solidFill>
                            <a:srgbClr val="1750EB"/>
                          </a:solidFill>
                          <a:effectLst/>
                        </a:rPr>
                        <a:t>6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Print result of mixed 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08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80"/>
                          </a:solidFill>
                          <a:effectLst/>
                        </a:rPr>
                        <a:t>print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x+y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Print result of expression of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750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80"/>
                          </a:solidFill>
                          <a:effectLst/>
                        </a:rPr>
                        <a:t>print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x,y,x+y,x</a:t>
                      </a:r>
                      <a:r>
                        <a:rPr lang="en-US" sz="1200" dirty="0"/>
                        <a:t>*y,y-</a:t>
                      </a:r>
                      <a:r>
                        <a:rPr lang="en-US" sz="1200" dirty="0">
                          <a:solidFill>
                            <a:srgbClr val="1750EB"/>
                          </a:solidFill>
                          <a:effectLst/>
                        </a:rPr>
                        <a:t>6</a:t>
                      </a:r>
                      <a:r>
                        <a:rPr lang="en-US" sz="1200" dirty="0"/>
                        <a:t>,</a:t>
                      </a:r>
                      <a:r>
                        <a:rPr lang="en-US" sz="1200" dirty="0">
                          <a:solidFill>
                            <a:srgbClr val="1750EB"/>
                          </a:solidFill>
                          <a:effectLst/>
                        </a:rPr>
                        <a:t>8</a:t>
                      </a:r>
                      <a:r>
                        <a:rPr lang="en-US" sz="1200" dirty="0"/>
                        <a:t>-x)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Print results of mixed multiple expressions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5 10 15 50 4 3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562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660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9787-5C84-417D-A694-BA55164C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 and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ED2015-11D8-47EE-AB88-8C95990C0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450" t="5820" r="64709" b="60801"/>
          <a:stretch/>
        </p:blipFill>
        <p:spPr>
          <a:xfrm>
            <a:off x="1007164" y="1853247"/>
            <a:ext cx="4027967" cy="34608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9F219-CD61-42C9-9E24-6ED554BD0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B18AB-AB22-4E12-930F-9C5E777B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67A233-A9D7-4E77-8A48-A4B323C85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02" r="73261" b="7999"/>
          <a:stretch/>
        </p:blipFill>
        <p:spPr>
          <a:xfrm>
            <a:off x="5311635" y="1853247"/>
            <a:ext cx="5675834" cy="346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2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1B0C9-CBF9-4528-9B6E-76005C068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Statement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E3E02A-103F-4A69-A185-EC89E28F75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7750371" cy="419548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This statement is used to</a:t>
                </a:r>
              </a:p>
              <a:p>
                <a:pPr lvl="1"/>
                <a:r>
                  <a:rPr lang="en-US" dirty="0"/>
                  <a:t>Give a constant value to a variable</a:t>
                </a:r>
              </a:p>
              <a:p>
                <a:pPr lvl="1"/>
                <a:r>
                  <a:rPr lang="en-US" dirty="0"/>
                  <a:t>Give a value of an expression to a variable</a:t>
                </a:r>
              </a:p>
              <a:p>
                <a:pPr lvl="1"/>
                <a:r>
                  <a:rPr lang="en-US" dirty="0"/>
                  <a:t>If a variable contains a value and new value given to it, old value is replaced </a:t>
                </a:r>
              </a:p>
              <a:p>
                <a:r>
                  <a:rPr lang="en-US" dirty="0"/>
                  <a:t>Constant assignment</a:t>
                </a:r>
              </a:p>
              <a:p>
                <a:pPr lvl="1"/>
                <a:r>
                  <a:rPr lang="en-US" sz="2000" dirty="0"/>
                  <a:t>Syntax: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𝑣𝑎𝑟𝑖𝑎𝑏𝑙𝑒</m:t>
                    </m:r>
                    <m:r>
                      <a:rPr lang="en-US" sz="200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en-US" sz="2000" dirty="0">
                  <a:solidFill>
                    <a:srgbClr val="FFFF00"/>
                  </a:solidFill>
                </a:endParaRPr>
              </a:p>
              <a:p>
                <a:pPr lvl="1"/>
                <a:r>
                  <a:rPr lang="en-US" sz="2000" dirty="0"/>
                  <a:t>Examples:</a:t>
                </a:r>
                <a:r>
                  <a:rPr lang="en-US" b="1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𝟒𝟓𝟔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=“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𝒂𝒎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𝒔𝒕𝒖𝒅𝒆𝒏𝒕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  <a:p>
                <a:r>
                  <a:rPr lang="en-US" dirty="0"/>
                  <a:t>Expression assignment</a:t>
                </a:r>
              </a:p>
              <a:p>
                <a:pPr lvl="1"/>
                <a:r>
                  <a:rPr lang="en-US" dirty="0"/>
                  <a:t>Syntax: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𝒗𝒂𝒓𝒊𝒂𝒃𝒍𝒆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𝒆𝒙𝒑𝒓𝒆𝒔𝒔𝒊𝒐𝒏</m:t>
                    </m:r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  <a:p>
                <a:pPr lvl="1"/>
                <a:r>
                  <a:rPr lang="en-US" dirty="0"/>
                  <a:t>Examples: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err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dirty="0" err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err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E3E02A-103F-4A69-A185-EC89E28F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7750371" cy="4195481"/>
              </a:xfrm>
              <a:blipFill>
                <a:blip r:embed="rId2"/>
                <a:stretch>
                  <a:fillRect l="-393" t="-1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FFED7-A583-4882-A71C-E618AB842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AE241-DE86-4086-9020-42F493936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Plaque 8">
            <a:extLst>
              <a:ext uri="{FF2B5EF4-FFF2-40B4-BE49-F238E27FC236}">
                <a16:creationId xmlns:a16="http://schemas.microsoft.com/office/drawing/2014/main" id="{289906C4-3635-4084-9061-57EC25A15D52}"/>
              </a:ext>
            </a:extLst>
          </p:cNvPr>
          <p:cNvSpPr/>
          <p:nvPr/>
        </p:nvSpPr>
        <p:spPr>
          <a:xfrm>
            <a:off x="8100291" y="811903"/>
            <a:ext cx="1273190" cy="1117959"/>
          </a:xfrm>
          <a:prstGeom prst="plaqu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Variable</a:t>
            </a:r>
            <a:endParaRPr lang="en-US" b="1" dirty="0"/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AAF68BED-5B43-4ADC-8392-48388363039B}"/>
              </a:ext>
            </a:extLst>
          </p:cNvPr>
          <p:cNvSpPr/>
          <p:nvPr/>
        </p:nvSpPr>
        <p:spPr>
          <a:xfrm>
            <a:off x="6972245" y="1018361"/>
            <a:ext cx="826340" cy="834887"/>
          </a:xfrm>
          <a:prstGeom prst="plaqu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Data1</a:t>
            </a:r>
            <a:endParaRPr lang="en-US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523825-0B0F-40A3-AE4A-1E680B759FAA}"/>
              </a:ext>
            </a:extLst>
          </p:cNvPr>
          <p:cNvSpPr/>
          <p:nvPr/>
        </p:nvSpPr>
        <p:spPr>
          <a:xfrm>
            <a:off x="8823916" y="4239511"/>
            <a:ext cx="30572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Variable=data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1A542D7-EC69-4B45-BC4B-4BBBA2917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620" y="1473106"/>
            <a:ext cx="1533261" cy="2631554"/>
          </a:xfrm>
          <a:prstGeom prst="rect">
            <a:avLst/>
          </a:prstGeom>
        </p:spPr>
      </p:pic>
      <p:sp>
        <p:nvSpPr>
          <p:cNvPr id="30" name="Plaque 29">
            <a:extLst>
              <a:ext uri="{FF2B5EF4-FFF2-40B4-BE49-F238E27FC236}">
                <a16:creationId xmlns:a16="http://schemas.microsoft.com/office/drawing/2014/main" id="{979B8EB7-39A7-4044-A24E-212836ADCB21}"/>
              </a:ext>
            </a:extLst>
          </p:cNvPr>
          <p:cNvSpPr/>
          <p:nvPr/>
        </p:nvSpPr>
        <p:spPr>
          <a:xfrm>
            <a:off x="9216521" y="5125048"/>
            <a:ext cx="1136019" cy="970274"/>
          </a:xfrm>
          <a:prstGeom prst="plaqu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2" name="Plaque 31">
            <a:extLst>
              <a:ext uri="{FF2B5EF4-FFF2-40B4-BE49-F238E27FC236}">
                <a16:creationId xmlns:a16="http://schemas.microsoft.com/office/drawing/2014/main" id="{C102B7DA-1500-4EB5-9FD9-41C2141DDB1C}"/>
              </a:ext>
            </a:extLst>
          </p:cNvPr>
          <p:cNvSpPr/>
          <p:nvPr/>
        </p:nvSpPr>
        <p:spPr>
          <a:xfrm>
            <a:off x="9371360" y="5192741"/>
            <a:ext cx="826340" cy="834887"/>
          </a:xfrm>
          <a:prstGeom prst="plaqu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Data1</a:t>
            </a:r>
            <a:endParaRPr lang="en-US" b="1" dirty="0"/>
          </a:p>
        </p:txBody>
      </p:sp>
      <p:sp>
        <p:nvSpPr>
          <p:cNvPr id="34" name="Plaque 33">
            <a:extLst>
              <a:ext uri="{FF2B5EF4-FFF2-40B4-BE49-F238E27FC236}">
                <a16:creationId xmlns:a16="http://schemas.microsoft.com/office/drawing/2014/main" id="{20899C8B-C4B9-4EAB-8AF2-F5E4C8290EA5}"/>
              </a:ext>
            </a:extLst>
          </p:cNvPr>
          <p:cNvSpPr/>
          <p:nvPr/>
        </p:nvSpPr>
        <p:spPr>
          <a:xfrm>
            <a:off x="7910546" y="5192740"/>
            <a:ext cx="826340" cy="834887"/>
          </a:xfrm>
          <a:prstGeom prst="plaqu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Data2</a:t>
            </a:r>
            <a:endParaRPr lang="en-US" b="1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2EC1629-5E4F-49F7-9027-FE1DDBF26B90}"/>
              </a:ext>
            </a:extLst>
          </p:cNvPr>
          <p:cNvSpPr/>
          <p:nvPr/>
        </p:nvSpPr>
        <p:spPr>
          <a:xfrm>
            <a:off x="8823916" y="5500468"/>
            <a:ext cx="291949" cy="309489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0459F3C-8ABB-4501-939E-255C9561FD3D}"/>
              </a:ext>
            </a:extLst>
          </p:cNvPr>
          <p:cNvSpPr/>
          <p:nvPr/>
        </p:nvSpPr>
        <p:spPr>
          <a:xfrm>
            <a:off x="10453196" y="5455438"/>
            <a:ext cx="291949" cy="30948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9" name="Plaque 38">
            <a:extLst>
              <a:ext uri="{FF2B5EF4-FFF2-40B4-BE49-F238E27FC236}">
                <a16:creationId xmlns:a16="http://schemas.microsoft.com/office/drawing/2014/main" id="{087599A3-E90C-4A30-A503-EC3E4EDC023A}"/>
              </a:ext>
            </a:extLst>
          </p:cNvPr>
          <p:cNvSpPr/>
          <p:nvPr/>
        </p:nvSpPr>
        <p:spPr>
          <a:xfrm>
            <a:off x="10840032" y="5125045"/>
            <a:ext cx="1136019" cy="970274"/>
          </a:xfrm>
          <a:prstGeom prst="plaqu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1" name="Plaque 40">
            <a:extLst>
              <a:ext uri="{FF2B5EF4-FFF2-40B4-BE49-F238E27FC236}">
                <a16:creationId xmlns:a16="http://schemas.microsoft.com/office/drawing/2014/main" id="{A55F64B9-F704-47EE-B8FE-2E93DC0C1BCF}"/>
              </a:ext>
            </a:extLst>
          </p:cNvPr>
          <p:cNvSpPr/>
          <p:nvPr/>
        </p:nvSpPr>
        <p:spPr>
          <a:xfrm>
            <a:off x="10994871" y="5192740"/>
            <a:ext cx="826340" cy="834887"/>
          </a:xfrm>
          <a:prstGeom prst="plaqu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Data2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24316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AEC5C-772B-4A6C-8405-2E0A29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Program using assignment 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55A33-708D-46F1-9FC9-F894389D7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Computer Education Explained - </a:t>
            </a:r>
            <a:r>
              <a:rPr lang="en-US" dirty="0" err="1"/>
              <a:t>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72BDE-86AB-4FC7-958A-F6F0F356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7CBF5AF-5A23-4807-A361-34C0C63A5F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789310"/>
              </p:ext>
            </p:extLst>
          </p:nvPr>
        </p:nvGraphicFramePr>
        <p:xfrm>
          <a:off x="477564" y="1389379"/>
          <a:ext cx="7414412" cy="4597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563">
                  <a:extLst>
                    <a:ext uri="{9D8B030D-6E8A-4147-A177-3AD203B41FA5}">
                      <a16:colId xmlns:a16="http://schemas.microsoft.com/office/drawing/2014/main" val="1992726255"/>
                    </a:ext>
                  </a:extLst>
                </a:gridCol>
                <a:gridCol w="3499144">
                  <a:extLst>
                    <a:ext uri="{9D8B030D-6E8A-4147-A177-3AD203B41FA5}">
                      <a16:colId xmlns:a16="http://schemas.microsoft.com/office/drawing/2014/main" val="935849646"/>
                    </a:ext>
                  </a:extLst>
                </a:gridCol>
                <a:gridCol w="2278966">
                  <a:extLst>
                    <a:ext uri="{9D8B030D-6E8A-4147-A177-3AD203B41FA5}">
                      <a16:colId xmlns:a16="http://schemas.microsoft.com/office/drawing/2014/main" val="1514099264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val="1001508394"/>
                    </a:ext>
                  </a:extLst>
                </a:gridCol>
              </a:tblGrid>
              <a:tr h="417929">
                <a:tc>
                  <a:txBody>
                    <a:bodyPr/>
                    <a:lstStyle/>
                    <a:p>
                      <a:r>
                        <a:rPr lang="en-US" dirty="0"/>
                        <a:t>S#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48755"/>
                  </a:ext>
                </a:extLst>
              </a:tr>
              <a:tr h="417929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x=</a:t>
                      </a:r>
                      <a:r>
                        <a:rPr lang="en-US" sz="1400" dirty="0">
                          <a:solidFill>
                            <a:srgbClr val="1750EB"/>
                          </a:solidFill>
                          <a:effectLst/>
                        </a:rPr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Give 2 to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893626"/>
                  </a:ext>
                </a:extLst>
              </a:tr>
              <a:tr h="417929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y=</a:t>
                      </a:r>
                      <a:r>
                        <a:rPr lang="en-US" sz="1400" dirty="0">
                          <a:solidFill>
                            <a:srgbClr val="1750EB"/>
                          </a:solidFill>
                          <a:effectLst/>
                        </a:rPr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Give 3 to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78712"/>
                  </a:ext>
                </a:extLst>
              </a:tr>
              <a:tr h="417929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z=</a:t>
                      </a:r>
                      <a:r>
                        <a:rPr lang="en-US" sz="1400" dirty="0">
                          <a:solidFill>
                            <a:srgbClr val="1750EB"/>
                          </a:solidFill>
                          <a:effectLst/>
                        </a:rPr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Give 7 to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680589"/>
                  </a:ext>
                </a:extLst>
              </a:tr>
              <a:tr h="417929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sum=</a:t>
                      </a:r>
                      <a:r>
                        <a:rPr lang="en-US" sz="1400" dirty="0">
                          <a:solidFill>
                            <a:srgbClr val="1750EB"/>
                          </a:solidFill>
                          <a:effectLst/>
                        </a:rPr>
                        <a:t>2</a:t>
                      </a:r>
                      <a:r>
                        <a:rPr lang="en-US" sz="1400" dirty="0"/>
                        <a:t>+</a:t>
                      </a:r>
                      <a:r>
                        <a:rPr lang="en-US" sz="1400" dirty="0">
                          <a:solidFill>
                            <a:srgbClr val="1750EB"/>
                          </a:solidFill>
                          <a:effectLst/>
                        </a:rPr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Expression 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34045"/>
                  </a:ext>
                </a:extLst>
              </a:tr>
              <a:tr h="417929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sum_of_xz</a:t>
                      </a:r>
                      <a:r>
                        <a:rPr lang="en-US" sz="1400" dirty="0"/>
                        <a:t>=</a:t>
                      </a:r>
                      <a:r>
                        <a:rPr lang="en-US" sz="1400" dirty="0" err="1"/>
                        <a:t>x+z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Expression 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569933"/>
                  </a:ext>
                </a:extLst>
              </a:tr>
              <a:tr h="417929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another_sum</a:t>
                      </a:r>
                      <a:r>
                        <a:rPr lang="en-US" sz="1400" dirty="0"/>
                        <a:t>=</a:t>
                      </a:r>
                      <a:r>
                        <a:rPr lang="en-US" sz="1400" dirty="0">
                          <a:solidFill>
                            <a:srgbClr val="1750EB"/>
                          </a:solidFill>
                          <a:effectLst/>
                        </a:rPr>
                        <a:t>12</a:t>
                      </a:r>
                      <a:r>
                        <a:rPr lang="en-US" sz="1400" dirty="0"/>
                        <a:t>+x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Expression 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788022"/>
                  </a:ext>
                </a:extLst>
              </a:tr>
              <a:tr h="417929"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complex_sum_1=(x+y+</a:t>
                      </a:r>
                      <a:r>
                        <a:rPr lang="en-US" sz="1400" dirty="0">
                          <a:solidFill>
                            <a:srgbClr val="1750EB"/>
                          </a:solidFill>
                          <a:effectLst/>
                        </a:rPr>
                        <a:t>3</a:t>
                      </a:r>
                      <a:r>
                        <a:rPr lang="en-US" sz="1400" dirty="0"/>
                        <a:t>+z)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Expression 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509072"/>
                  </a:ext>
                </a:extLst>
              </a:tr>
              <a:tr h="417929"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complex_sum_2=(</a:t>
                      </a:r>
                      <a:r>
                        <a:rPr lang="en-US" sz="1400" dirty="0">
                          <a:solidFill>
                            <a:srgbClr val="1750EB"/>
                          </a:solidFill>
                          <a:effectLst/>
                        </a:rPr>
                        <a:t>2</a:t>
                      </a:r>
                      <a:r>
                        <a:rPr lang="en-US" sz="1400" dirty="0"/>
                        <a:t>*x+</a:t>
                      </a:r>
                      <a:r>
                        <a:rPr lang="en-US" sz="1400" dirty="0">
                          <a:solidFill>
                            <a:srgbClr val="1750EB"/>
                          </a:solidFill>
                          <a:effectLst/>
                        </a:rPr>
                        <a:t>3</a:t>
                      </a:r>
                      <a:r>
                        <a:rPr lang="en-US" sz="1400" dirty="0"/>
                        <a:t>*y-z)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Expression 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890092"/>
                  </a:ext>
                </a:extLst>
              </a:tr>
              <a:tr h="417929"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80"/>
                          </a:solidFill>
                          <a:effectLst/>
                        </a:rPr>
                        <a:t>print</a:t>
                      </a: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sum,sum_of_xz,another_sum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Print values of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5 9 14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03443"/>
                  </a:ext>
                </a:extLst>
              </a:tr>
              <a:tr h="417929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80"/>
                          </a:solidFill>
                          <a:effectLst/>
                        </a:rPr>
                        <a:t>print</a:t>
                      </a:r>
                      <a:r>
                        <a:rPr lang="en-US" sz="1400" dirty="0"/>
                        <a:t>(complex_sum_1,complex_sum_2)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Print values of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1116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4870BD1-6EFA-4F8C-9A2A-E08499C86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54" t="6580" r="61808" b="57542"/>
          <a:stretch/>
        </p:blipFill>
        <p:spPr>
          <a:xfrm>
            <a:off x="8060523" y="1389380"/>
            <a:ext cx="3770406" cy="3037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50219-BE59-4B7D-8D55-18D7CB3D4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70" r="72885" b="18754"/>
          <a:stretch/>
        </p:blipFill>
        <p:spPr>
          <a:xfrm>
            <a:off x="8060522" y="4586066"/>
            <a:ext cx="3770406" cy="14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9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6F44-80B6-4FC6-865F-BE58812D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38182-B42D-47FE-AEE5-9875D7E31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06770"/>
            <a:ext cx="8946541" cy="4841630"/>
          </a:xfrm>
        </p:spPr>
        <p:txBody>
          <a:bodyPr/>
          <a:lstStyle/>
          <a:p>
            <a:r>
              <a:rPr lang="en-US" dirty="0"/>
              <a:t>Write program to add two numbers</a:t>
            </a:r>
          </a:p>
          <a:p>
            <a:r>
              <a:rPr lang="en-US" dirty="0"/>
              <a:t>Write program to print your name</a:t>
            </a:r>
          </a:p>
          <a:p>
            <a:r>
              <a:rPr lang="en-US" dirty="0"/>
              <a:t>Write program to find square of two numbers</a:t>
            </a:r>
          </a:p>
          <a:p>
            <a:r>
              <a:rPr lang="en-US" dirty="0"/>
              <a:t>Write a program to find factorial of a number</a:t>
            </a:r>
          </a:p>
          <a:p>
            <a:r>
              <a:rPr lang="en-US" dirty="0"/>
              <a:t>Write a program to convert centimeters to meters</a:t>
            </a:r>
          </a:p>
          <a:p>
            <a:r>
              <a:rPr lang="en-US" dirty="0"/>
              <a:t>Write a program to convert meters to centimeters</a:t>
            </a:r>
          </a:p>
          <a:p>
            <a:r>
              <a:rPr lang="en-US" dirty="0"/>
              <a:t>Write a program to convert Celsius to Fahrenheit</a:t>
            </a:r>
          </a:p>
          <a:p>
            <a:r>
              <a:rPr lang="en-US" dirty="0"/>
              <a:t>Write a program to convert Fahrenheit to Celsius</a:t>
            </a:r>
          </a:p>
          <a:p>
            <a:r>
              <a:rPr lang="en-US" dirty="0"/>
              <a:t>Write a program to write a leave application </a:t>
            </a:r>
          </a:p>
          <a:p>
            <a:r>
              <a:rPr lang="en-US" dirty="0"/>
              <a:t>Write a program to write an email to your friend about your studies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FB9D0-286B-4DC0-89AE-D0D23FA28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9F871-35A2-4775-B1A7-18FB7753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88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3F7E9-5D97-457D-9D79-5D006244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6395" y="6448069"/>
            <a:ext cx="4571135" cy="409931"/>
          </a:xfrm>
        </p:spPr>
        <p:txBody>
          <a:bodyPr/>
          <a:lstStyle/>
          <a:p>
            <a:r>
              <a:rPr lang="en-US" dirty="0"/>
              <a:t>By Dr. Sajid Iqbal -Computer Education Explained - </a:t>
            </a:r>
            <a:r>
              <a:rPr lang="en-US" dirty="0" err="1"/>
              <a:t>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4C072-F6A3-4D36-8126-D07026F3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A63BE7CC-7754-4E29-9712-7433031F7F09}"/>
              </a:ext>
            </a:extLst>
          </p:cNvPr>
          <p:cNvSpPr txBox="1">
            <a:spLocks/>
          </p:cNvSpPr>
          <p:nvPr/>
        </p:nvSpPr>
        <p:spPr>
          <a:xfrm>
            <a:off x="1158130" y="1120731"/>
            <a:ext cx="9330358" cy="4972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6400" dirty="0"/>
              <a:t>Thanks for watching</a:t>
            </a:r>
          </a:p>
          <a:p>
            <a:pPr algn="ctr"/>
            <a:endParaRPr lang="en-US" sz="2600" dirty="0"/>
          </a:p>
          <a:p>
            <a:pPr marL="0" indent="0" algn="ctr">
              <a:buFont typeface="Wingdings 3" charset="2"/>
              <a:buNone/>
            </a:pPr>
            <a:endParaRPr lang="en-US" sz="2600" dirty="0"/>
          </a:p>
          <a:p>
            <a:pPr marL="0" indent="0" algn="ctr">
              <a:buFont typeface="Wingdings 3" charset="2"/>
              <a:buNone/>
            </a:pPr>
            <a:endParaRPr lang="en-US" sz="2600" dirty="0"/>
          </a:p>
          <a:p>
            <a:pPr marL="0" indent="0" algn="ctr">
              <a:buFont typeface="Wingdings 3" charset="2"/>
              <a:buNone/>
            </a:pPr>
            <a:endParaRPr lang="en-US" sz="2600" dirty="0"/>
          </a:p>
          <a:p>
            <a:pPr marL="0" indent="0" algn="ctr">
              <a:buFont typeface="Wingdings 3" charset="2"/>
              <a:buNone/>
            </a:pPr>
            <a:r>
              <a:rPr lang="en-US" sz="2600" b="1" dirty="0">
                <a:solidFill>
                  <a:srgbClr val="92D050"/>
                </a:solidFill>
              </a:rPr>
              <a:t>Dr. Sajid Iqbal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/>
              <a:t>Assistant Professor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/>
              <a:t>Department of Computer Science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/>
              <a:t>Bahauddin Zakariya University, Multan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sajidiqbal.pk@gmail.com</a:t>
            </a:r>
            <a:endParaRPr lang="en-US" sz="2600" dirty="0">
              <a:solidFill>
                <a:srgbClr val="FFFF00"/>
              </a:solidFill>
            </a:endParaRPr>
          </a:p>
          <a:p>
            <a:pPr marL="0" indent="0" algn="ctr">
              <a:buFont typeface="Wingdings 3" charset="2"/>
              <a:buNone/>
            </a:pPr>
            <a:r>
              <a:rPr lang="en-US" sz="2600" dirty="0">
                <a:solidFill>
                  <a:srgbClr val="FFFF00"/>
                </a:solidFill>
              </a:rPr>
              <a:t> https://github.com/sajjo79/Introduction-to-Computers</a:t>
            </a:r>
          </a:p>
          <a:p>
            <a:pPr marL="0" indent="0" algn="ctr">
              <a:buFont typeface="Wingdings 3" charset="2"/>
              <a:buNone/>
            </a:pP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6597AA-DF6B-4AEE-A893-3F90DE5EC8FA}"/>
              </a:ext>
            </a:extLst>
          </p:cNvPr>
          <p:cNvSpPr/>
          <p:nvPr/>
        </p:nvSpPr>
        <p:spPr>
          <a:xfrm>
            <a:off x="3591440" y="2148745"/>
            <a:ext cx="4333460" cy="99257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60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Allah </a:t>
            </a:r>
            <a:r>
              <a:rPr lang="en-US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Hafiz</a:t>
            </a:r>
          </a:p>
        </p:txBody>
      </p:sp>
      <p:pic>
        <p:nvPicPr>
          <p:cNvPr id="10" name="Graphic 9" descr="Envelope">
            <a:extLst>
              <a:ext uri="{FF2B5EF4-FFF2-40B4-BE49-F238E27FC236}">
                <a16:creationId xmlns:a16="http://schemas.microsoft.com/office/drawing/2014/main" id="{39B62267-FDF4-4B0E-A80E-EE197E852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2275" y="4992684"/>
            <a:ext cx="406629" cy="406629"/>
          </a:xfrm>
          <a:prstGeom prst="rect">
            <a:avLst/>
          </a:prstGeom>
        </p:spPr>
      </p:pic>
      <p:pic>
        <p:nvPicPr>
          <p:cNvPr id="11" name="Graphic 10" descr="Presentation with checklist">
            <a:extLst>
              <a:ext uri="{FF2B5EF4-FFF2-40B4-BE49-F238E27FC236}">
                <a16:creationId xmlns:a16="http://schemas.microsoft.com/office/drawing/2014/main" id="{557DD915-DBFD-4101-A953-4595260BE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8306" y="5368497"/>
            <a:ext cx="577931" cy="577931"/>
          </a:xfrm>
          <a:prstGeom prst="rect">
            <a:avLst/>
          </a:prstGeom>
        </p:spPr>
      </p:pic>
      <p:pic>
        <p:nvPicPr>
          <p:cNvPr id="12" name="Picture 2" descr="Wow Life Youtube Channel - Youtube Logo Black Transparent PNG ...">
            <a:extLst>
              <a:ext uri="{FF2B5EF4-FFF2-40B4-BE49-F238E27FC236}">
                <a16:creationId xmlns:a16="http://schemas.microsoft.com/office/drawing/2014/main" id="{CFAEF3A8-90D0-48F4-8E6C-91AADD3F7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16024" r="2323" b="5346"/>
          <a:stretch/>
        </p:blipFill>
        <p:spPr bwMode="auto">
          <a:xfrm>
            <a:off x="4038904" y="5838775"/>
            <a:ext cx="1719266" cy="40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ED2C21-4EC6-4C34-B34D-E1D41460D4A5}"/>
              </a:ext>
            </a:extLst>
          </p:cNvPr>
          <p:cNvSpPr/>
          <p:nvPr/>
        </p:nvSpPr>
        <p:spPr>
          <a:xfrm>
            <a:off x="5951984" y="5834104"/>
            <a:ext cx="1872208" cy="40662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COMEDXD</a:t>
            </a:r>
          </a:p>
        </p:txBody>
      </p:sp>
    </p:spTree>
    <p:extLst>
      <p:ext uri="{BB962C8B-B14F-4D97-AF65-F5344CB8AC3E}">
        <p14:creationId xmlns:p14="http://schemas.microsoft.com/office/powerpoint/2010/main" val="293533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DCB297-90D7-4CF5-B1F9-6310BAC5A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7156"/>
            <a:ext cx="8825658" cy="3329581"/>
          </a:xfrm>
        </p:spPr>
        <p:txBody>
          <a:bodyPr/>
          <a:lstStyle/>
          <a:p>
            <a:r>
              <a:rPr lang="en-US" sz="4800" dirty="0"/>
              <a:t>Introduction to Python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3771A6-C534-4E4E-A3A9-DEF8F5C5F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266346"/>
            <a:ext cx="8825658" cy="861420"/>
          </a:xfrm>
        </p:spPr>
        <p:txBody>
          <a:bodyPr/>
          <a:lstStyle/>
          <a:p>
            <a:r>
              <a:rPr lang="en-US" dirty="0"/>
              <a:t>Introduction to computers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1FA15D-2975-471F-9DB6-73497CA92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795" y="1234883"/>
            <a:ext cx="3302938" cy="4403917"/>
          </a:xfrm>
          <a:prstGeom prst="rect">
            <a:avLst/>
          </a:prstGeom>
        </p:spPr>
      </p:pic>
      <p:pic>
        <p:nvPicPr>
          <p:cNvPr id="3" name="Picture 2" descr="8 Reasons you should you Python in 2019 and why it is super popular -  Trotons Tech Magazine - Technology News, Gadgets and Reviews">
            <a:extLst>
              <a:ext uri="{FF2B5EF4-FFF2-40B4-BE49-F238E27FC236}">
                <a16:creationId xmlns:a16="http://schemas.microsoft.com/office/drawing/2014/main" id="{2967B0FC-694D-4C8C-B050-4EA5F6254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7" y="1234883"/>
            <a:ext cx="6957503" cy="291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435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6032-72A3-467F-9FE5-844613C5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Syntactical Constructs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69E2D-A3AA-4201-B2BD-D6934785D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683026"/>
            <a:ext cx="8067192" cy="4565373"/>
          </a:xfrm>
        </p:spPr>
        <p:txBody>
          <a:bodyPr/>
          <a:lstStyle/>
          <a:p>
            <a:r>
              <a:rPr lang="en-US" dirty="0"/>
              <a:t>For this course, we will use </a:t>
            </a:r>
          </a:p>
          <a:p>
            <a:pPr lvl="1"/>
            <a:r>
              <a:rPr lang="en-US" dirty="0"/>
              <a:t>Computer Programming Language: Python </a:t>
            </a:r>
          </a:p>
          <a:p>
            <a:pPr lvl="1"/>
            <a:r>
              <a:rPr lang="en-US" dirty="0"/>
              <a:t>Source Code Editor: PyCharm community edition </a:t>
            </a:r>
          </a:p>
          <a:p>
            <a:r>
              <a:rPr lang="en-US" dirty="0"/>
              <a:t>There are number of tutorials that you can follow to install these software for example:</a:t>
            </a:r>
          </a:p>
          <a:p>
            <a:pPr lvl="1"/>
            <a:r>
              <a:rPr lang="en-US" dirty="0"/>
              <a:t>To install python: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https://www.youtube.com/watch?v=UvcQlPZ8ecA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To install PyCharm: </a:t>
            </a:r>
            <a:r>
              <a:rPr lang="en-US" dirty="0">
                <a:solidFill>
                  <a:srgbClr val="FFFF00"/>
                </a:solidFill>
              </a:rPr>
              <a:t>https://www.youtube.com/watch?v=EpjDOovzgrc</a:t>
            </a:r>
          </a:p>
          <a:p>
            <a:r>
              <a:rPr lang="en-US" dirty="0"/>
              <a:t>After successful installation, locate the icon of PyCharm on your desktop</a:t>
            </a:r>
          </a:p>
          <a:p>
            <a:pPr lvl="1"/>
            <a:r>
              <a:rPr lang="en-US" dirty="0"/>
              <a:t>Double click it to start the software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B8953-DA14-444F-BC56-431ABE2A3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98A9D-4144-4F2C-A3D2-4422B51B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9AFC402-69A9-4911-AC17-A2D3A49D17AF}"/>
                  </a:ext>
                </a:extLst>
              </p14:cNvPr>
              <p14:cNvContentPartPr/>
              <p14:nvPr/>
            </p14:nvContentPartPr>
            <p14:xfrm>
              <a:off x="5134680" y="624168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9AFC402-69A9-4911-AC17-A2D3A49D17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5320" y="623232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9B1A969-0A8D-4160-8460-387C0C6F25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709" r="82462" b="40478"/>
          <a:stretch/>
        </p:blipFill>
        <p:spPr>
          <a:xfrm>
            <a:off x="8945936" y="4684642"/>
            <a:ext cx="2891098" cy="2114298"/>
          </a:xfrm>
          <a:prstGeom prst="rect">
            <a:avLst/>
          </a:prstGeom>
        </p:spPr>
      </p:pic>
      <p:pic>
        <p:nvPicPr>
          <p:cNvPr id="17410" name="Picture 2" descr="Python Programming Language Is Considered Better Than Other Languages -  DataWider">
            <a:extLst>
              <a:ext uri="{FF2B5EF4-FFF2-40B4-BE49-F238E27FC236}">
                <a16:creationId xmlns:a16="http://schemas.microsoft.com/office/drawing/2014/main" id="{5500EA57-B63E-435D-A1C9-D528D588A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936" y="1478324"/>
            <a:ext cx="2892538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Why PyCharm is Becoming Important for Every Python Programmer? - WebPrecious">
            <a:extLst>
              <a:ext uri="{FF2B5EF4-FFF2-40B4-BE49-F238E27FC236}">
                <a16:creationId xmlns:a16="http://schemas.microsoft.com/office/drawing/2014/main" id="{99B83933-2D6B-41FE-A352-4468B7AE5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748" y="3015636"/>
            <a:ext cx="28956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19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9826-F1C7-4263-9B2F-B7347DB1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first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CE715-7F9F-4AF3-89CB-5F9BC0525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484244"/>
            <a:ext cx="8040688" cy="476415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Integrated Development Environment (IDE):</a:t>
            </a:r>
          </a:p>
          <a:p>
            <a:pPr lvl="1"/>
            <a:r>
              <a:rPr lang="en-US" sz="1900" dirty="0"/>
              <a:t>It is a software application that provides comprehensive facilities to computer programmers for software development</a:t>
            </a:r>
          </a:p>
          <a:p>
            <a:pPr lvl="1"/>
            <a:r>
              <a:rPr lang="en-US" sz="1900" dirty="0"/>
              <a:t>An IDE normally consists of at least </a:t>
            </a:r>
          </a:p>
          <a:p>
            <a:pPr lvl="2"/>
            <a:r>
              <a:rPr lang="en-US" sz="1700" dirty="0"/>
              <a:t>a source code editor,</a:t>
            </a:r>
          </a:p>
          <a:p>
            <a:pPr lvl="2"/>
            <a:r>
              <a:rPr lang="en-US" sz="1700" dirty="0"/>
              <a:t>build automation tools and </a:t>
            </a:r>
          </a:p>
          <a:p>
            <a:pPr lvl="2"/>
            <a:r>
              <a:rPr lang="en-US" sz="1700" dirty="0"/>
              <a:t>A debugger. </a:t>
            </a:r>
          </a:p>
          <a:p>
            <a:r>
              <a:rPr lang="en-US" sz="2100" dirty="0"/>
              <a:t>PyCharm is an IDE for python language programming</a:t>
            </a:r>
          </a:p>
          <a:p>
            <a:r>
              <a:rPr lang="en-US" dirty="0"/>
              <a:t>When you run the software, following loading screen is shown</a:t>
            </a:r>
          </a:p>
          <a:p>
            <a:r>
              <a:rPr lang="en-US" dirty="0"/>
              <a:t>Follow this YouTube video to start a new project</a:t>
            </a:r>
          </a:p>
          <a:p>
            <a:pPr lvl="1"/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https://www.youtube.com/watch?v=YxHplztMQMc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Add a new python file in your project and name it as you like for example “</a:t>
            </a:r>
            <a:r>
              <a:rPr lang="en-US" b="1" dirty="0">
                <a:solidFill>
                  <a:srgbClr val="FFC000"/>
                </a:solidFill>
              </a:rPr>
              <a:t>helloPython.py</a:t>
            </a:r>
            <a:r>
              <a:rPr lang="en-US" dirty="0"/>
              <a:t>”</a:t>
            </a:r>
          </a:p>
          <a:p>
            <a:r>
              <a:rPr lang="en-US" dirty="0"/>
              <a:t>You will get a blank file as shown </a:t>
            </a:r>
          </a:p>
          <a:p>
            <a:pPr lvl="1"/>
            <a:r>
              <a:rPr lang="en-US" dirty="0"/>
              <a:t>In this blank window you can write your software/instructions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1076EA-ADAE-421C-A2D3-B712CCC59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3F33B-C375-44F3-9914-1679DC94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2A5974-936E-4DE7-90E2-900AF1071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39" t="15489" r="21630" b="23304"/>
          <a:stretch/>
        </p:blipFill>
        <p:spPr>
          <a:xfrm>
            <a:off x="9144001" y="2052918"/>
            <a:ext cx="2955234" cy="16675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4F61A-8C98-4FDE-9246-28A98FD321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4" r="75761" b="72988"/>
          <a:stretch/>
        </p:blipFill>
        <p:spPr>
          <a:xfrm>
            <a:off x="9144000" y="3958964"/>
            <a:ext cx="2955235" cy="18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0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1264E-BE1C-44D6-8688-DA58DE2E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Program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15A42B-E026-45B1-81F3-13DB01C03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737" y="1242789"/>
            <a:ext cx="9957297" cy="559824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81EFC-9A74-4C1F-A578-9EFA432DD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8992C-E9BD-44D0-831F-E0DC00E71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420BAA8-DB3D-483A-BCC6-8E7613704CA0}"/>
              </a:ext>
            </a:extLst>
          </p:cNvPr>
          <p:cNvSpPr/>
          <p:nvPr/>
        </p:nvSpPr>
        <p:spPr>
          <a:xfrm>
            <a:off x="186395" y="2875722"/>
            <a:ext cx="2994127" cy="1166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Code Editor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0C68794F-5F90-4787-A435-89F4C536EB40}"/>
              </a:ext>
            </a:extLst>
          </p:cNvPr>
          <p:cNvSpPr/>
          <p:nvPr/>
        </p:nvSpPr>
        <p:spPr>
          <a:xfrm>
            <a:off x="9384208" y="4977858"/>
            <a:ext cx="1987826" cy="11529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Window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7FA250-9239-4355-9466-BECC2C359D61}"/>
              </a:ext>
            </a:extLst>
          </p:cNvPr>
          <p:cNvSpPr/>
          <p:nvPr/>
        </p:nvSpPr>
        <p:spPr>
          <a:xfrm>
            <a:off x="186395" y="1960539"/>
            <a:ext cx="1814684" cy="1166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 Files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3C66A55-3433-413A-8024-22BA4D78C05A}"/>
              </a:ext>
            </a:extLst>
          </p:cNvPr>
          <p:cNvSpPr/>
          <p:nvPr/>
        </p:nvSpPr>
        <p:spPr>
          <a:xfrm>
            <a:off x="7103165" y="609600"/>
            <a:ext cx="2281043" cy="525898"/>
          </a:xfrm>
          <a:prstGeom prst="wedgeRoundRectCallout">
            <a:avLst>
              <a:gd name="adj1" fmla="val 94485"/>
              <a:gd name="adj2" fmla="val 1179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run button</a:t>
            </a:r>
          </a:p>
        </p:txBody>
      </p:sp>
    </p:spTree>
    <p:extLst>
      <p:ext uri="{BB962C8B-B14F-4D97-AF65-F5344CB8AC3E}">
        <p14:creationId xmlns:p14="http://schemas.microsoft.com/office/powerpoint/2010/main" val="81432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52F11-A079-4970-BAB4-402B06EB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first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BBDDD-1885-497E-A276-5BCF8B2F6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090" y="1559659"/>
            <a:ext cx="6596200" cy="1906169"/>
          </a:xfrm>
        </p:spPr>
        <p:txBody>
          <a:bodyPr/>
          <a:lstStyle/>
          <a:p>
            <a:r>
              <a:rPr lang="en-US" dirty="0"/>
              <a:t>In blank window add following code </a:t>
            </a:r>
          </a:p>
          <a:p>
            <a:r>
              <a:rPr lang="en-US" dirty="0"/>
              <a:t>Right click in code editor and from pop up menu select </a:t>
            </a:r>
            <a:r>
              <a:rPr lang="en-US" dirty="0">
                <a:solidFill>
                  <a:srgbClr val="FFFF00"/>
                </a:solidFill>
              </a:rPr>
              <a:t>Run ‘</a:t>
            </a:r>
            <a:r>
              <a:rPr lang="en-US" dirty="0" err="1">
                <a:solidFill>
                  <a:srgbClr val="FFFF00"/>
                </a:solidFill>
              </a:rPr>
              <a:t>HelloPython</a:t>
            </a:r>
            <a:r>
              <a:rPr lang="en-US" dirty="0">
                <a:solidFill>
                  <a:srgbClr val="FFFF00"/>
                </a:solidFill>
              </a:rPr>
              <a:t>”</a:t>
            </a:r>
          </a:p>
          <a:p>
            <a:r>
              <a:rPr lang="en-US" dirty="0"/>
              <a:t>The result will be shown in bottom output window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5008A-6187-4FA9-A74B-E281ADFFF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6D052-755C-4154-B547-19C28B960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68C4A-38E4-48AA-8127-1033A8A76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60652" b="77809"/>
          <a:stretch/>
        </p:blipFill>
        <p:spPr>
          <a:xfrm>
            <a:off x="7235687" y="1504043"/>
            <a:ext cx="4797287" cy="1521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A8C60D-9548-41ED-AEA2-E636C0587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52" r="59348" b="38794"/>
          <a:stretch/>
        </p:blipFill>
        <p:spPr>
          <a:xfrm>
            <a:off x="8348871" y="3102657"/>
            <a:ext cx="2967546" cy="3713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EA211-EB50-43C4-ADBA-B15B4DDAA5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462" r="64565" b="19018"/>
          <a:stretch/>
        </p:blipFill>
        <p:spPr>
          <a:xfrm>
            <a:off x="1864500" y="3832800"/>
            <a:ext cx="6067046" cy="245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40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C61D-3CDD-46D9-85FB-4535AA011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AD6B9-05D6-4B25-AEE6-5575326F9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007" y="1853248"/>
            <a:ext cx="8946541" cy="4195481"/>
          </a:xfrm>
        </p:spPr>
        <p:txBody>
          <a:bodyPr/>
          <a:lstStyle/>
          <a:p>
            <a:r>
              <a:rPr lang="en-US" dirty="0"/>
              <a:t>Now we see some of language constructs</a:t>
            </a:r>
          </a:p>
          <a:p>
            <a:pPr lvl="1"/>
            <a:r>
              <a:rPr lang="en-US" dirty="0"/>
              <a:t>Comments</a:t>
            </a:r>
          </a:p>
          <a:p>
            <a:pPr lvl="2"/>
            <a:r>
              <a:rPr lang="en-US" dirty="0"/>
              <a:t>These are the English text or any thing which is written after # sign. </a:t>
            </a:r>
          </a:p>
          <a:p>
            <a:pPr lvl="2"/>
            <a:r>
              <a:rPr lang="en-US" dirty="0"/>
              <a:t>Comments are ignored by the compiler when running the program</a:t>
            </a:r>
          </a:p>
          <a:p>
            <a:pPr lvl="2"/>
            <a:r>
              <a:rPr lang="en-US" dirty="0"/>
              <a:t>These are the text that you write for your own self to understand the instructions</a:t>
            </a:r>
          </a:p>
          <a:p>
            <a:pPr lvl="2"/>
            <a:r>
              <a:rPr lang="en-US" dirty="0"/>
              <a:t>In this program, first line is comment which is not printed in output</a:t>
            </a:r>
          </a:p>
          <a:p>
            <a:pPr lvl="1"/>
            <a:r>
              <a:rPr lang="en-US" dirty="0"/>
              <a:t>Print statement</a:t>
            </a:r>
          </a:p>
          <a:p>
            <a:pPr lvl="2"/>
            <a:r>
              <a:rPr lang="en-US" dirty="0"/>
              <a:t>This statement is used to print something</a:t>
            </a:r>
          </a:p>
          <a:p>
            <a:pPr lvl="2"/>
            <a:r>
              <a:rPr lang="en-US" dirty="0"/>
              <a:t>If you want to print some text, write it in double quotes as shown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53C68-C5D9-4F43-A077-F3A02241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2164F-1E19-4247-9F7C-A359F6E31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2B4FCD-331F-4FE9-B093-5E5E0717B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8" r="62609" b="82045"/>
          <a:stretch/>
        </p:blipFill>
        <p:spPr>
          <a:xfrm>
            <a:off x="9037983" y="2813610"/>
            <a:ext cx="2915478" cy="1230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FDD9F1-D7B9-49B7-BFA3-46DEAB0EB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615" r="73043" b="20838"/>
          <a:stretch/>
        </p:blipFill>
        <p:spPr>
          <a:xfrm>
            <a:off x="9037983" y="4137506"/>
            <a:ext cx="2915478" cy="113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6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756E-9C5E-4B90-AC02-5DDF8B37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Constants and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F3033-5901-4E83-9890-8D0D7A1702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0090" y="1630018"/>
                <a:ext cx="6069155" cy="4760322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Constant:</a:t>
                </a:r>
              </a:p>
              <a:p>
                <a:pPr lvl="1"/>
                <a:r>
                  <a:rPr lang="en-US" dirty="0"/>
                  <a:t>Any value that can not be changed is called the constant</a:t>
                </a:r>
              </a:p>
              <a:p>
                <a:pPr lvl="1"/>
                <a:r>
                  <a:rPr lang="en-US" dirty="0"/>
                  <a:t>For example: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𝟑𝟒𝟓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 ‘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𝑴𝒚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𝑵𝒂𝒎𝒆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b="1" dirty="0">
                  <a:solidFill>
                    <a:srgbClr val="FFC000"/>
                  </a:solidFill>
                </a:endParaRPr>
              </a:p>
              <a:p>
                <a:r>
                  <a:rPr lang="en-US" dirty="0"/>
                  <a:t>Variable</a:t>
                </a:r>
              </a:p>
              <a:p>
                <a:pPr lvl="1"/>
                <a:r>
                  <a:rPr lang="en-US" dirty="0"/>
                  <a:t>Any value that can be changed during program run</a:t>
                </a:r>
              </a:p>
              <a:p>
                <a:pPr lvl="1"/>
                <a:r>
                  <a:rPr lang="en-US" dirty="0"/>
                  <a:t>A variable is like a container which contains data</a:t>
                </a:r>
              </a:p>
              <a:p>
                <a:pPr lvl="1"/>
                <a:r>
                  <a:rPr lang="en-US" dirty="0"/>
                  <a:t>A variable is a symbol (usually a letter) that stands for a value that may vary</a:t>
                </a:r>
              </a:p>
              <a:p>
                <a:pPr lvl="1"/>
                <a:r>
                  <a:rPr lang="en-US" dirty="0"/>
                  <a:t>Each data has a particular type i.e. discrete or real</a:t>
                </a:r>
              </a:p>
              <a:p>
                <a:pPr lvl="2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=‘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𝑫𝒓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𝑺𝒂𝒋𝒊𝒅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𝑰𝒒𝒃𝒂𝒍</m:t>
                    </m:r>
                    <m:r>
                      <a:rPr lang="en-US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A particular type of data can only fit in particular type of variable</a:t>
                </a:r>
              </a:p>
              <a:p>
                <a:r>
                  <a:rPr lang="en-US" dirty="0"/>
                  <a:t>Variable declaration</a:t>
                </a:r>
              </a:p>
              <a:p>
                <a:pPr lvl="1"/>
                <a:r>
                  <a:rPr lang="en-US" dirty="0"/>
                  <a:t>When we create a variable in program</a:t>
                </a:r>
              </a:p>
              <a:p>
                <a:r>
                  <a:rPr lang="en-US" dirty="0"/>
                  <a:t>Variable definition</a:t>
                </a:r>
              </a:p>
              <a:p>
                <a:pPr lvl="1"/>
                <a:r>
                  <a:rPr lang="en-US" dirty="0"/>
                  <a:t>When we assign a value to a variable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F3033-5901-4E83-9890-8D0D7A1702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0090" y="1630018"/>
                <a:ext cx="6069155" cy="4760322"/>
              </a:xfrm>
              <a:blipFill>
                <a:blip r:embed="rId2"/>
                <a:stretch>
                  <a:fillRect l="-100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B3931-AE40-4BDD-AA36-883499968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B4A6A-EE41-485D-90AC-2714F19D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382334-5722-4744-A345-9C9902570484}"/>
              </a:ext>
            </a:extLst>
          </p:cNvPr>
          <p:cNvSpPr/>
          <p:nvPr/>
        </p:nvSpPr>
        <p:spPr>
          <a:xfrm>
            <a:off x="7204908" y="2405270"/>
            <a:ext cx="1029397" cy="9806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626583-A786-4140-82D0-8F4696660E6C}"/>
              </a:ext>
            </a:extLst>
          </p:cNvPr>
          <p:cNvSpPr/>
          <p:nvPr/>
        </p:nvSpPr>
        <p:spPr>
          <a:xfrm>
            <a:off x="8396664" y="2321858"/>
            <a:ext cx="1654170" cy="1219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Variable</a:t>
            </a: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4FFD33BB-0912-43D8-8835-A4BCD80E7C0D}"/>
              </a:ext>
            </a:extLst>
          </p:cNvPr>
          <p:cNvSpPr/>
          <p:nvPr/>
        </p:nvSpPr>
        <p:spPr>
          <a:xfrm>
            <a:off x="7566991" y="1736035"/>
            <a:ext cx="1802296" cy="569843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B9ADA4-C06D-443A-A7BD-70558CAC300F}"/>
              </a:ext>
            </a:extLst>
          </p:cNvPr>
          <p:cNvSpPr/>
          <p:nvPr/>
        </p:nvSpPr>
        <p:spPr>
          <a:xfrm>
            <a:off x="10484822" y="2305878"/>
            <a:ext cx="1654170" cy="1219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Variable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197308-B5A8-4606-93FE-856A934B74FC}"/>
              </a:ext>
            </a:extLst>
          </p:cNvPr>
          <p:cNvSpPr/>
          <p:nvPr/>
        </p:nvSpPr>
        <p:spPr>
          <a:xfrm>
            <a:off x="10797208" y="2448339"/>
            <a:ext cx="1029397" cy="9806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40FADE0-C0A7-4A9A-A5FF-266F13991CF7}"/>
              </a:ext>
            </a:extLst>
          </p:cNvPr>
          <p:cNvSpPr/>
          <p:nvPr/>
        </p:nvSpPr>
        <p:spPr>
          <a:xfrm>
            <a:off x="10103593" y="2756451"/>
            <a:ext cx="360159" cy="36443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91E7A1-A8DE-4B85-8115-901DF174EE51}"/>
              </a:ext>
            </a:extLst>
          </p:cNvPr>
          <p:cNvSpPr/>
          <p:nvPr/>
        </p:nvSpPr>
        <p:spPr>
          <a:xfrm>
            <a:off x="7257875" y="3956996"/>
            <a:ext cx="826340" cy="58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C8F8F2-1C45-419A-BD3F-A0975FC12718}"/>
              </a:ext>
            </a:extLst>
          </p:cNvPr>
          <p:cNvSpPr/>
          <p:nvPr/>
        </p:nvSpPr>
        <p:spPr>
          <a:xfrm>
            <a:off x="8587153" y="3937953"/>
            <a:ext cx="1273191" cy="8189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Variable</a:t>
            </a:r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D01A5F80-362A-4EE1-B358-22F6883A1407}"/>
              </a:ext>
            </a:extLst>
          </p:cNvPr>
          <p:cNvSpPr/>
          <p:nvPr/>
        </p:nvSpPr>
        <p:spPr>
          <a:xfrm>
            <a:off x="7639614" y="3574190"/>
            <a:ext cx="1654170" cy="382806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994A5C-EEA7-423F-BF46-D4E3C4A936EA}"/>
              </a:ext>
            </a:extLst>
          </p:cNvPr>
          <p:cNvSpPr/>
          <p:nvPr/>
        </p:nvSpPr>
        <p:spPr>
          <a:xfrm>
            <a:off x="10675310" y="3937952"/>
            <a:ext cx="1273191" cy="8189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976114B-F9E9-4D91-90DE-FE0C3A491EFC}"/>
              </a:ext>
            </a:extLst>
          </p:cNvPr>
          <p:cNvSpPr/>
          <p:nvPr/>
        </p:nvSpPr>
        <p:spPr>
          <a:xfrm>
            <a:off x="10067757" y="4150658"/>
            <a:ext cx="360159" cy="36443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E12BCD-050E-449B-A3B1-3AC3DBF41052}"/>
              </a:ext>
            </a:extLst>
          </p:cNvPr>
          <p:cNvSpPr/>
          <p:nvPr/>
        </p:nvSpPr>
        <p:spPr>
          <a:xfrm>
            <a:off x="10937557" y="4041327"/>
            <a:ext cx="826340" cy="58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</a:p>
        </p:txBody>
      </p:sp>
      <p:sp>
        <p:nvSpPr>
          <p:cNvPr id="28" name="Plaque 27">
            <a:extLst>
              <a:ext uri="{FF2B5EF4-FFF2-40B4-BE49-F238E27FC236}">
                <a16:creationId xmlns:a16="http://schemas.microsoft.com/office/drawing/2014/main" id="{3C6CA266-4940-4015-B4B8-E48205E65588}"/>
              </a:ext>
            </a:extLst>
          </p:cNvPr>
          <p:cNvSpPr/>
          <p:nvPr/>
        </p:nvSpPr>
        <p:spPr>
          <a:xfrm>
            <a:off x="7314907" y="5214605"/>
            <a:ext cx="826340" cy="834887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data</a:t>
            </a:r>
            <a:endParaRPr lang="en-US" b="1" dirty="0"/>
          </a:p>
        </p:txBody>
      </p:sp>
      <p:sp>
        <p:nvSpPr>
          <p:cNvPr id="30" name="Plaque 29">
            <a:extLst>
              <a:ext uri="{FF2B5EF4-FFF2-40B4-BE49-F238E27FC236}">
                <a16:creationId xmlns:a16="http://schemas.microsoft.com/office/drawing/2014/main" id="{4868A586-1DCE-4FA0-A51E-61A6F819F057}"/>
              </a:ext>
            </a:extLst>
          </p:cNvPr>
          <p:cNvSpPr/>
          <p:nvPr/>
        </p:nvSpPr>
        <p:spPr>
          <a:xfrm>
            <a:off x="8565099" y="4941892"/>
            <a:ext cx="1273190" cy="1117959"/>
          </a:xfrm>
          <a:prstGeom prst="plaqu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Variable</a:t>
            </a:r>
            <a:endParaRPr lang="en-US" b="1" dirty="0"/>
          </a:p>
        </p:txBody>
      </p:sp>
      <p:sp>
        <p:nvSpPr>
          <p:cNvPr id="32" name="Plaque 31">
            <a:extLst>
              <a:ext uri="{FF2B5EF4-FFF2-40B4-BE49-F238E27FC236}">
                <a16:creationId xmlns:a16="http://schemas.microsoft.com/office/drawing/2014/main" id="{31D36E44-FA1B-4026-8C46-B7CBE2B8EF40}"/>
              </a:ext>
            </a:extLst>
          </p:cNvPr>
          <p:cNvSpPr/>
          <p:nvPr/>
        </p:nvSpPr>
        <p:spPr>
          <a:xfrm>
            <a:off x="10675311" y="4931533"/>
            <a:ext cx="1273190" cy="1117959"/>
          </a:xfrm>
          <a:prstGeom prst="plaqu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laque 33">
            <a:extLst>
              <a:ext uri="{FF2B5EF4-FFF2-40B4-BE49-F238E27FC236}">
                <a16:creationId xmlns:a16="http://schemas.microsoft.com/office/drawing/2014/main" id="{B194E60F-9602-43A7-8E07-733237FA538F}"/>
              </a:ext>
            </a:extLst>
          </p:cNvPr>
          <p:cNvSpPr/>
          <p:nvPr/>
        </p:nvSpPr>
        <p:spPr>
          <a:xfrm>
            <a:off x="10937557" y="5083427"/>
            <a:ext cx="826340" cy="834887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Data</a:t>
            </a:r>
            <a:endParaRPr lang="en-US" b="1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5D44DCD3-14A5-498B-A9FB-90B305048F37}"/>
              </a:ext>
            </a:extLst>
          </p:cNvPr>
          <p:cNvSpPr/>
          <p:nvPr/>
        </p:nvSpPr>
        <p:spPr>
          <a:xfrm>
            <a:off x="10003950" y="5318652"/>
            <a:ext cx="360159" cy="36443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Curved Down 37">
            <a:extLst>
              <a:ext uri="{FF2B5EF4-FFF2-40B4-BE49-F238E27FC236}">
                <a16:creationId xmlns:a16="http://schemas.microsoft.com/office/drawing/2014/main" id="{38EAFE76-2337-4B14-BF6B-CEE9D5780EB0}"/>
              </a:ext>
            </a:extLst>
          </p:cNvPr>
          <p:cNvSpPr/>
          <p:nvPr/>
        </p:nvSpPr>
        <p:spPr>
          <a:xfrm flipV="1">
            <a:off x="7715117" y="6099425"/>
            <a:ext cx="1654170" cy="290915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8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00BD-657D-4709-9864-BE94230B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 Using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04E52E79-5FDB-4F87-AFD5-ED8D6A392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20260075"/>
                  </p:ext>
                </p:extLst>
              </p:nvPr>
            </p:nvGraphicFramePr>
            <p:xfrm>
              <a:off x="477078" y="1554778"/>
              <a:ext cx="11423373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1148">
                      <a:extLst>
                        <a:ext uri="{9D8B030D-6E8A-4147-A177-3AD203B41FA5}">
                          <a16:colId xmlns:a16="http://schemas.microsoft.com/office/drawing/2014/main" val="2629983073"/>
                        </a:ext>
                      </a:extLst>
                    </a:gridCol>
                    <a:gridCol w="3803374">
                      <a:extLst>
                        <a:ext uri="{9D8B030D-6E8A-4147-A177-3AD203B41FA5}">
                          <a16:colId xmlns:a16="http://schemas.microsoft.com/office/drawing/2014/main" val="3168273074"/>
                        </a:ext>
                      </a:extLst>
                    </a:gridCol>
                    <a:gridCol w="4293704">
                      <a:extLst>
                        <a:ext uri="{9D8B030D-6E8A-4147-A177-3AD203B41FA5}">
                          <a16:colId xmlns:a16="http://schemas.microsoft.com/office/drawing/2014/main" val="4105662340"/>
                        </a:ext>
                      </a:extLst>
                    </a:gridCol>
                    <a:gridCol w="2425147">
                      <a:extLst>
                        <a:ext uri="{9D8B030D-6E8A-4147-A177-3AD203B41FA5}">
                          <a16:colId xmlns:a16="http://schemas.microsoft.com/office/drawing/2014/main" val="24553712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Stmt</a:t>
                          </a:r>
                          <a:r>
                            <a:rPr lang="en-US" dirty="0"/>
                            <a:t> 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Output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97434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80808"/>
                              </a:solidFill>
                              <a:effectLst/>
                              <a:latin typeface="JetBrains Mono"/>
                            </a:rPr>
                            <a:t>x=</a:t>
                          </a:r>
                          <a:r>
                            <a:rPr kumimoji="0" lang="en-US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1750EB"/>
                              </a:solidFill>
                              <a:effectLst/>
                              <a:latin typeface="JetBrains Mono"/>
                            </a:rPr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Variable declaration and definition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71476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80808"/>
                              </a:solidFill>
                              <a:effectLst/>
                              <a:latin typeface="JetBrains Mono"/>
                            </a:rPr>
                            <a:t>y=</a:t>
                          </a:r>
                          <a:r>
                            <a:rPr kumimoji="0" lang="en-US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1750EB"/>
                              </a:solidFill>
                              <a:effectLst/>
                              <a:latin typeface="JetBrains Mono"/>
                            </a:rPr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Variable declaration and definition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7158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0080"/>
                              </a:solidFill>
                              <a:effectLst/>
                            </a:rPr>
                            <a:t>print</a:t>
                          </a:r>
                          <a:r>
                            <a:rPr lang="en-US" dirty="0"/>
                            <a:t>(</a:t>
                          </a:r>
                          <a:r>
                            <a:rPr lang="en-US" b="1" dirty="0">
                              <a:solidFill>
                                <a:srgbClr val="008080"/>
                              </a:solidFill>
                              <a:effectLst/>
                            </a:rPr>
                            <a:t>"The values of variables::"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Printing a string on output window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>
                              <a:solidFill>
                                <a:srgbClr val="008080"/>
                              </a:solidFill>
                              <a:effectLst/>
                            </a:rPr>
                            <a:t>The values of variables::</a:t>
                          </a:r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13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0080"/>
                              </a:solidFill>
                              <a:effectLst/>
                            </a:rPr>
                            <a:t>print</a:t>
                          </a:r>
                          <a:r>
                            <a:rPr lang="en-US" dirty="0"/>
                            <a:t>(x)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Printing </a:t>
                          </a:r>
                          <a:r>
                            <a:rPr lang="en-US" sz="1800" b="1" kern="1200" dirty="0">
                              <a:solidFill>
                                <a:srgbClr val="00808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the value </a:t>
                          </a:r>
                          <a:r>
                            <a:rPr lang="en-US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4959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0080"/>
                              </a:solidFill>
                              <a:effectLst/>
                            </a:rPr>
                            <a:t>print</a:t>
                          </a:r>
                          <a:r>
                            <a:rPr lang="en-US" dirty="0"/>
                            <a:t>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Printing </a:t>
                          </a:r>
                          <a:r>
                            <a:rPr lang="en-US" sz="1800" b="1" kern="1200" dirty="0">
                              <a:solidFill>
                                <a:srgbClr val="00808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the value </a:t>
                          </a:r>
                          <a:r>
                            <a:rPr lang="en-US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332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0080"/>
                              </a:solidFill>
                              <a:effectLst/>
                            </a:rPr>
                            <a:t>print</a:t>
                          </a:r>
                          <a:r>
                            <a:rPr lang="en-US" dirty="0"/>
                            <a:t>(</a:t>
                          </a:r>
                          <a:r>
                            <a:rPr lang="en-US" dirty="0" err="1"/>
                            <a:t>x,y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Printing </a:t>
                          </a:r>
                          <a:r>
                            <a:rPr lang="en-US" sz="1800" b="1" kern="1200" dirty="0">
                              <a:solidFill>
                                <a:srgbClr val="00808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the value </a:t>
                          </a:r>
                          <a:r>
                            <a:rPr lang="en-US" dirty="0"/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5 10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621204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04E52E79-5FDB-4F87-AFD5-ED8D6A392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20260075"/>
                  </p:ext>
                </p:extLst>
              </p:nvPr>
            </p:nvGraphicFramePr>
            <p:xfrm>
              <a:off x="477078" y="1554778"/>
              <a:ext cx="11423373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1148">
                      <a:extLst>
                        <a:ext uri="{9D8B030D-6E8A-4147-A177-3AD203B41FA5}">
                          <a16:colId xmlns:a16="http://schemas.microsoft.com/office/drawing/2014/main" val="2629983073"/>
                        </a:ext>
                      </a:extLst>
                    </a:gridCol>
                    <a:gridCol w="3803374">
                      <a:extLst>
                        <a:ext uri="{9D8B030D-6E8A-4147-A177-3AD203B41FA5}">
                          <a16:colId xmlns:a16="http://schemas.microsoft.com/office/drawing/2014/main" val="3168273074"/>
                        </a:ext>
                      </a:extLst>
                    </a:gridCol>
                    <a:gridCol w="4293704">
                      <a:extLst>
                        <a:ext uri="{9D8B030D-6E8A-4147-A177-3AD203B41FA5}">
                          <a16:colId xmlns:a16="http://schemas.microsoft.com/office/drawing/2014/main" val="4105662340"/>
                        </a:ext>
                      </a:extLst>
                    </a:gridCol>
                    <a:gridCol w="2425147">
                      <a:extLst>
                        <a:ext uri="{9D8B030D-6E8A-4147-A177-3AD203B41FA5}">
                          <a16:colId xmlns:a16="http://schemas.microsoft.com/office/drawing/2014/main" val="24553712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Stmt</a:t>
                          </a:r>
                          <a:r>
                            <a:rPr lang="en-US" dirty="0"/>
                            <a:t> 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Output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97434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80808"/>
                              </a:solidFill>
                              <a:effectLst/>
                              <a:latin typeface="JetBrains Mono"/>
                            </a:rPr>
                            <a:t>x=</a:t>
                          </a:r>
                          <a:r>
                            <a:rPr kumimoji="0" lang="en-US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1750EB"/>
                              </a:solidFill>
                              <a:effectLst/>
                              <a:latin typeface="JetBrains Mono"/>
                            </a:rPr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Variable declaration and definition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71476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80808"/>
                              </a:solidFill>
                              <a:effectLst/>
                              <a:latin typeface="JetBrains Mono"/>
                            </a:rPr>
                            <a:t>y=</a:t>
                          </a:r>
                          <a:r>
                            <a:rPr kumimoji="0" lang="en-US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1750EB"/>
                              </a:solidFill>
                              <a:effectLst/>
                              <a:latin typeface="JetBrains Mono"/>
                            </a:rPr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Variable declaration and definition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7158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0080"/>
                              </a:solidFill>
                              <a:effectLst/>
                            </a:rPr>
                            <a:t>print</a:t>
                          </a:r>
                          <a:r>
                            <a:rPr lang="en-US" dirty="0"/>
                            <a:t>(</a:t>
                          </a:r>
                          <a:r>
                            <a:rPr lang="en-US" b="1" dirty="0">
                              <a:solidFill>
                                <a:srgbClr val="008080"/>
                              </a:solidFill>
                              <a:effectLst/>
                            </a:rPr>
                            <a:t>"The values of variables::"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Printing a string on output window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dirty="0">
                              <a:solidFill>
                                <a:srgbClr val="008080"/>
                              </a:solidFill>
                              <a:effectLst/>
                            </a:rPr>
                            <a:t>The values of variables::</a:t>
                          </a:r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713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0080"/>
                              </a:solidFill>
                              <a:effectLst/>
                            </a:rPr>
                            <a:t>print</a:t>
                          </a:r>
                          <a:r>
                            <a:rPr lang="en-US" dirty="0"/>
                            <a:t>(x)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645" t="-406557" r="-5702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4959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0080"/>
                              </a:solidFill>
                              <a:effectLst/>
                            </a:rPr>
                            <a:t>print</a:t>
                          </a:r>
                          <a:r>
                            <a:rPr lang="en-US" dirty="0"/>
                            <a:t>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645" t="-506557" r="-570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332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0080"/>
                              </a:solidFill>
                              <a:effectLst/>
                            </a:rPr>
                            <a:t>print</a:t>
                          </a:r>
                          <a:r>
                            <a:rPr lang="en-US" dirty="0"/>
                            <a:t>(</a:t>
                          </a:r>
                          <a:r>
                            <a:rPr lang="en-US" dirty="0" err="1"/>
                            <a:t>x,y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645" t="-606557" r="-570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5 10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62120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AFD8D-2167-4D02-AAC4-1B2957489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447ED-0E2E-4333-89D2-65CD4E1EF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9E441F-C001-4C74-8C6D-43C13B1C4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61" t="6580" r="61957" b="68511"/>
          <a:stretch/>
        </p:blipFill>
        <p:spPr>
          <a:xfrm>
            <a:off x="1541005" y="4356238"/>
            <a:ext cx="4647759" cy="20490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63B089-FACA-474A-B46B-CAE3738C6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129" r="73152" b="7977"/>
          <a:stretch/>
        </p:blipFill>
        <p:spPr>
          <a:xfrm>
            <a:off x="6618022" y="4356238"/>
            <a:ext cx="4153617" cy="204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190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676</TotalTime>
  <Words>1235</Words>
  <Application>Microsoft Office PowerPoint</Application>
  <PresentationFormat>Widescreen</PresentationFormat>
  <Paragraphs>268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Bahnschrift Condensed</vt:lpstr>
      <vt:lpstr>Calibri</vt:lpstr>
      <vt:lpstr>Cambria Math</vt:lpstr>
      <vt:lpstr>Century Gothic</vt:lpstr>
      <vt:lpstr>JetBrains Mono</vt:lpstr>
      <vt:lpstr>Wingdings 3</vt:lpstr>
      <vt:lpstr>Ion</vt:lpstr>
      <vt:lpstr>PowerPoint Presentation</vt:lpstr>
      <vt:lpstr>Introduction to Python </vt:lpstr>
      <vt:lpstr>Some Syntactical Constructs</vt:lpstr>
      <vt:lpstr>Creating your first project</vt:lpstr>
      <vt:lpstr>Another Program</vt:lpstr>
      <vt:lpstr>Writing first program</vt:lpstr>
      <vt:lpstr>Printing in Python</vt:lpstr>
      <vt:lpstr>Constants and Variables</vt:lpstr>
      <vt:lpstr>A Program Using Variables</vt:lpstr>
      <vt:lpstr>Mathematical Expressions</vt:lpstr>
      <vt:lpstr>The Program and Results</vt:lpstr>
      <vt:lpstr>Assignment Statement</vt:lpstr>
      <vt:lpstr>Program using assignment statement</vt:lpstr>
      <vt:lpstr>Exercises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sajid iqbal</dc:creator>
  <cp:lastModifiedBy>sajid iqbal</cp:lastModifiedBy>
  <cp:revision>50</cp:revision>
  <dcterms:created xsi:type="dcterms:W3CDTF">2020-09-22T05:36:11Z</dcterms:created>
  <dcterms:modified xsi:type="dcterms:W3CDTF">2020-09-23T12:42:22Z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